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7" r:id="rId4"/>
  </p:sldMasterIdLst>
  <p:notesMasterIdLst>
    <p:notesMasterId r:id="rId11"/>
  </p:notesMasterIdLst>
  <p:handoutMasterIdLst>
    <p:handoutMasterId r:id="rId12"/>
  </p:handoutMasterIdLst>
  <p:sldIdLst>
    <p:sldId id="258" r:id="rId5"/>
    <p:sldId id="284" r:id="rId6"/>
    <p:sldId id="293" r:id="rId7"/>
    <p:sldId id="294" r:id="rId8"/>
    <p:sldId id="295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39" autoAdjust="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50" d="100"/>
          <a:sy n="50" d="100"/>
        </p:scale>
        <p:origin x="3403" y="3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23AA0E9-8CD0-4A6E-A65E-A06028B83FE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E2408B-C9AB-4665-AC99-B057BD0A43D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48E1AF-6343-46AA-8AEF-4C12F4118850}" type="datetimeFigureOut">
              <a:rPr lang="en-US" smtClean="0"/>
              <a:t>6/3/2022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D1B215-531B-4869-BD98-BD3B1390B1C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B53F21-4D67-455D-8074-E9E6EC26FAC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2858E0-3D38-47B7-97D4-4FE08D90D3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4433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wmf>
</file>

<file path=ppt/media/image5.wmf>
</file>

<file path=ppt/media/image6.wmf>
</file>

<file path=ppt/media/image7.wm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D2517-63AA-420A-887D-BE60360A8F4D}" type="datetimeFigureOut">
              <a:rPr lang="en-US" noProof="0" smtClean="0"/>
              <a:t>6/3/2022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ECAD9-32EE-4091-BDA5-6BD15ACC5E58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06618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ECAD9-32EE-4091-BDA5-6BD15ACC5E58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59811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ECAD9-32EE-4091-BDA5-6BD15ACC5E58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5333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D1D313A2-A4D4-40DF-A0C2-C29F6416852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EFB0D-6DB6-450D-981E-DB5B064ABC8F}" type="datetime1">
              <a:rPr lang="en-US" noProof="0" smtClean="0"/>
              <a:t>6/3/2022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2850" y="4508500"/>
            <a:ext cx="5118100" cy="1279652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2850" y="2057400"/>
            <a:ext cx="5118100" cy="1929066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5400" b="1" spc="-5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72700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arallélogramme 14">
            <a:extLst>
              <a:ext uri="{FF2B5EF4-FFF2-40B4-BE49-F238E27FC236}">
                <a16:creationId xmlns:a16="http://schemas.microsoft.com/office/drawing/2014/main" id="{BA60C70F-7EE5-4927-B922-88B1C47FADB9}"/>
              </a:ext>
            </a:extLst>
          </p:cNvPr>
          <p:cNvSpPr/>
          <p:nvPr userDrawn="1"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586422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2200" y="786383"/>
            <a:ext cx="3068833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800"/>
            <a:ext cx="5713841" cy="4868609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2200" y="3043050"/>
            <a:ext cx="3068832" cy="2638359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C51BA7-A5A7-4A7F-A707-DBBDEA7705F3}"/>
              </a:ext>
            </a:extLst>
          </p:cNvPr>
          <p:cNvSpPr/>
          <p:nvPr userDrawn="1"/>
        </p:nvSpPr>
        <p:spPr>
          <a:xfrm>
            <a:off x="0" y="1397000"/>
            <a:ext cx="1036320" cy="13294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23174BA-29D0-4C1A-95C9-5A86FD25E47A}"/>
              </a:ext>
            </a:extLst>
          </p:cNvPr>
          <p:cNvSpPr/>
          <p:nvPr userDrawn="1"/>
        </p:nvSpPr>
        <p:spPr>
          <a:xfrm>
            <a:off x="5458983" y="624142"/>
            <a:ext cx="5713840" cy="125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Date Placeholder 1">
            <a:extLst>
              <a:ext uri="{FF2B5EF4-FFF2-40B4-BE49-F238E27FC236}">
                <a16:creationId xmlns:a16="http://schemas.microsoft.com/office/drawing/2014/main" id="{F417C55D-4AE8-427B-A32E-9F54E007E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4126" y="6446838"/>
            <a:ext cx="258485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B9C849-F1D8-4230-9F2F-9250D675BB2A}" type="datetime1">
              <a:rPr lang="en-US" noProof="0" smtClean="0"/>
              <a:t>6/3/2022</a:t>
            </a:fld>
            <a:endParaRPr lang="en-US" noProof="0" dirty="0"/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8C05871B-E916-40A4-B5E3-65C15F5A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4846321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Footer</a:t>
            </a:r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B45E789F-2E61-4EC0-8973-681625FE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670" y="6446838"/>
            <a:ext cx="78001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15" name="Connecteur droit 19">
            <a:extLst>
              <a:ext uri="{FF2B5EF4-FFF2-40B4-BE49-F238E27FC236}">
                <a16:creationId xmlns:a16="http://schemas.microsoft.com/office/drawing/2014/main" id="{D84C14C5-D99C-45CD-8001-AC745F4FB49B}"/>
              </a:ext>
            </a:extLst>
          </p:cNvPr>
          <p:cNvCxnSpPr>
            <a:cxnSpLocks/>
          </p:cNvCxnSpPr>
          <p:nvPr userDrawn="1"/>
        </p:nvCxnSpPr>
        <p:spPr>
          <a:xfrm flipH="1">
            <a:off x="1092200" y="6446838"/>
            <a:ext cx="1643438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9">
            <a:extLst>
              <a:ext uri="{FF2B5EF4-FFF2-40B4-BE49-F238E27FC236}">
                <a16:creationId xmlns:a16="http://schemas.microsoft.com/office/drawing/2014/main" id="{019842DD-D0AB-4E35-9AB2-7DBB6E266120}"/>
              </a:ext>
            </a:extLst>
          </p:cNvPr>
          <p:cNvCxnSpPr>
            <a:cxnSpLocks/>
          </p:cNvCxnSpPr>
          <p:nvPr userDrawn="1"/>
        </p:nvCxnSpPr>
        <p:spPr>
          <a:xfrm flipH="1">
            <a:off x="8420100" y="6429376"/>
            <a:ext cx="1000462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9">
            <a:extLst>
              <a:ext uri="{FF2B5EF4-FFF2-40B4-BE49-F238E27FC236}">
                <a16:creationId xmlns:a16="http://schemas.microsoft.com/office/drawing/2014/main" id="{832851A7-B301-4616-9843-9A0D06646DFD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765675" y="6446838"/>
            <a:ext cx="407258" cy="635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9208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B7022-84E8-42F0-8AEA-ADED76AFD446}" type="datetime1">
              <a:rPr lang="en-US" smtClean="0"/>
              <a:t>6/3/2022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0827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arallélogramme 14">
            <a:extLst>
              <a:ext uri="{FF2B5EF4-FFF2-40B4-BE49-F238E27FC236}">
                <a16:creationId xmlns:a16="http://schemas.microsoft.com/office/drawing/2014/main" id="{BA60C70F-7EE5-4927-B922-88B1C47FADB9}"/>
              </a:ext>
            </a:extLst>
          </p:cNvPr>
          <p:cNvSpPr/>
          <p:nvPr userDrawn="1"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586422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497808"/>
            <a:ext cx="5713841" cy="4868609"/>
          </a:xfrm>
        </p:spPr>
        <p:txBody>
          <a:bodyPr anchor="ctr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C51BA7-A5A7-4A7F-A707-DBBDEA7705F3}"/>
              </a:ext>
            </a:extLst>
          </p:cNvPr>
          <p:cNvSpPr/>
          <p:nvPr userDrawn="1"/>
        </p:nvSpPr>
        <p:spPr>
          <a:xfrm>
            <a:off x="0" y="2003424"/>
            <a:ext cx="1036320" cy="18573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23174BA-29D0-4C1A-95C9-5A86FD25E47A}"/>
              </a:ext>
            </a:extLst>
          </p:cNvPr>
          <p:cNvSpPr/>
          <p:nvPr userDrawn="1"/>
        </p:nvSpPr>
        <p:spPr>
          <a:xfrm>
            <a:off x="5458983" y="377398"/>
            <a:ext cx="5713840" cy="125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Date Placeholder 1">
            <a:extLst>
              <a:ext uri="{FF2B5EF4-FFF2-40B4-BE49-F238E27FC236}">
                <a16:creationId xmlns:a16="http://schemas.microsoft.com/office/drawing/2014/main" id="{F417C55D-4AE8-427B-A32E-9F54E007E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4126" y="6446838"/>
            <a:ext cx="258485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8D4C0741-442A-4788-81DA-4F081D559C5A}" type="datetime1">
              <a:rPr lang="en-US" noProof="0" smtClean="0"/>
              <a:t>6/3/2022</a:t>
            </a:fld>
            <a:endParaRPr lang="en-US" noProof="0" dirty="0"/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8C05871B-E916-40A4-B5E3-65C15F5A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4846321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Footer</a:t>
            </a:r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B45E789F-2E61-4EC0-8973-681625FE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670" y="6446838"/>
            <a:ext cx="78001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C7DA98-7B92-4F45-80F8-1AEF72A601CF}"/>
              </a:ext>
            </a:extLst>
          </p:cNvPr>
          <p:cNvSpPr/>
          <p:nvPr userDrawn="1"/>
        </p:nvSpPr>
        <p:spPr>
          <a:xfrm>
            <a:off x="1078230" y="2003423"/>
            <a:ext cx="3576082" cy="185737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2200" y="1885125"/>
            <a:ext cx="3314700" cy="2093975"/>
          </a:xfrm>
        </p:spPr>
        <p:txBody>
          <a:bodyPr anchor="ctr">
            <a:normAutofit/>
          </a:bodyPr>
          <a:lstStyle>
            <a:lvl1pPr>
              <a:lnSpc>
                <a:spcPct val="90000"/>
              </a:lnSpc>
              <a:defRPr sz="4400" b="1">
                <a:solidFill>
                  <a:srgbClr val="FFFFFF"/>
                </a:solidFill>
                <a:latin typeface="+mn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F96815B-4256-4CE0-9FCF-3A2967CF5792}"/>
              </a:ext>
            </a:extLst>
          </p:cNvPr>
          <p:cNvSpPr/>
          <p:nvPr userDrawn="1"/>
        </p:nvSpPr>
        <p:spPr>
          <a:xfrm>
            <a:off x="1092200" y="993775"/>
            <a:ext cx="1036320" cy="936626"/>
          </a:xfrm>
          <a:prstGeom prst="rect">
            <a:avLst/>
          </a:prstGeom>
          <a:solidFill>
            <a:schemeClr val="tx2">
              <a:lumMod val="20000"/>
              <a:lumOff val="80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812829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9">
            <a:extLst>
              <a:ext uri="{FF2B5EF4-FFF2-40B4-BE49-F238E27FC236}">
                <a16:creationId xmlns:a16="http://schemas.microsoft.com/office/drawing/2014/main" id="{4F173117-1383-4956-B947-1EA7A51D0D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54296" cy="58642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" name="Parallélogramme 14">
            <a:extLst>
              <a:ext uri="{FF2B5EF4-FFF2-40B4-BE49-F238E27FC236}">
                <a16:creationId xmlns:a16="http://schemas.microsoft.com/office/drawing/2014/main" id="{BA60C70F-7EE5-4927-B922-88B1C47FADB9}"/>
              </a:ext>
            </a:extLst>
          </p:cNvPr>
          <p:cNvSpPr/>
          <p:nvPr userDrawn="1"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497808"/>
            <a:ext cx="5713841" cy="4868609"/>
          </a:xfrm>
        </p:spPr>
        <p:txBody>
          <a:bodyPr anchor="ctr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Date Placeholder 1">
            <a:extLst>
              <a:ext uri="{FF2B5EF4-FFF2-40B4-BE49-F238E27FC236}">
                <a16:creationId xmlns:a16="http://schemas.microsoft.com/office/drawing/2014/main" id="{F417C55D-4AE8-427B-A32E-9F54E007E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4126" y="6446838"/>
            <a:ext cx="258485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70BDB9F-6784-464D-8ED7-29E60E2B21A9}" type="datetime1">
              <a:rPr lang="en-US" noProof="0" smtClean="0"/>
              <a:t>6/3/2022</a:t>
            </a:fld>
            <a:endParaRPr lang="en-US" noProof="0" dirty="0"/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8C05871B-E916-40A4-B5E3-65C15F5A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4846321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Footer</a:t>
            </a:r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B45E789F-2E61-4EC0-8973-681625FE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670" y="6446838"/>
            <a:ext cx="78001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2200" y="1885125"/>
            <a:ext cx="3068833" cy="2093975"/>
          </a:xfrm>
        </p:spPr>
        <p:txBody>
          <a:bodyPr anchor="ctr">
            <a:normAutofit/>
          </a:bodyPr>
          <a:lstStyle>
            <a:lvl1pPr>
              <a:lnSpc>
                <a:spcPct val="90000"/>
              </a:lnSpc>
              <a:defRPr sz="4400" b="1" i="0">
                <a:solidFill>
                  <a:srgbClr val="FFFFFF"/>
                </a:solidFill>
                <a:latin typeface="+mn-lt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543055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arallélogramme 14">
            <a:extLst>
              <a:ext uri="{FF2B5EF4-FFF2-40B4-BE49-F238E27FC236}">
                <a16:creationId xmlns:a16="http://schemas.microsoft.com/office/drawing/2014/main" id="{BA60C70F-7EE5-4927-B922-88B1C47FADB9}"/>
              </a:ext>
            </a:extLst>
          </p:cNvPr>
          <p:cNvSpPr/>
          <p:nvPr userDrawn="1"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22" y="548355"/>
            <a:ext cx="6054846" cy="634336"/>
          </a:xfrm>
        </p:spPr>
        <p:txBody>
          <a:bodyPr anchor="ctr">
            <a:noAutofit/>
          </a:bodyPr>
          <a:lstStyle>
            <a:lvl1pPr>
              <a:lnSpc>
                <a:spcPct val="90000"/>
              </a:lnSpc>
              <a:defRPr sz="3600" b="1" i="0">
                <a:solidFill>
                  <a:srgbClr val="FFFFFF"/>
                </a:solidFill>
                <a:latin typeface="+mn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0833" y="1611313"/>
            <a:ext cx="6072099" cy="3755104"/>
          </a:xfrm>
        </p:spPr>
        <p:txBody>
          <a:bodyPr anchor="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Date Placeholder 1">
            <a:extLst>
              <a:ext uri="{FF2B5EF4-FFF2-40B4-BE49-F238E27FC236}">
                <a16:creationId xmlns:a16="http://schemas.microsoft.com/office/drawing/2014/main" id="{F417C55D-4AE8-427B-A32E-9F54E007E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4126" y="6446838"/>
            <a:ext cx="258485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A3ABBD-A00D-4624-9D57-736F5DDBFABC}" type="datetime1">
              <a:rPr lang="en-US" noProof="0" smtClean="0"/>
              <a:t>6/3/2022</a:t>
            </a:fld>
            <a:endParaRPr lang="en-US" noProof="0" dirty="0"/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8C05871B-E916-40A4-B5E3-65C15F5A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4846321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Footer</a:t>
            </a:r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B45E789F-2E61-4EC0-8973-681625FE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670" y="6446838"/>
            <a:ext cx="78001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8" name="Picture Placeholder 9">
            <a:extLst>
              <a:ext uri="{FF2B5EF4-FFF2-40B4-BE49-F238E27FC236}">
                <a16:creationId xmlns:a16="http://schemas.microsoft.com/office/drawing/2014/main" id="{4F173117-1383-4956-B947-1EA7A51D0D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54296" cy="58642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10465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9">
            <a:extLst>
              <a:ext uri="{FF2B5EF4-FFF2-40B4-BE49-F238E27FC236}">
                <a16:creationId xmlns:a16="http://schemas.microsoft.com/office/drawing/2014/main" id="{4F173117-1383-4956-B947-1EA7A51D0D4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541486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" name="Parallélogramme 14">
            <a:extLst>
              <a:ext uri="{FF2B5EF4-FFF2-40B4-BE49-F238E27FC236}">
                <a16:creationId xmlns:a16="http://schemas.microsoft.com/office/drawing/2014/main" id="{BA60C70F-7EE5-4927-B922-88B1C47FADB9}"/>
              </a:ext>
            </a:extLst>
          </p:cNvPr>
          <p:cNvSpPr/>
          <p:nvPr userDrawn="1"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68577" y="880375"/>
            <a:ext cx="6054846" cy="634336"/>
          </a:xfrm>
        </p:spPr>
        <p:txBody>
          <a:bodyPr anchor="ctr">
            <a:noAutofit/>
          </a:bodyPr>
          <a:lstStyle>
            <a:lvl1pPr algn="ctr">
              <a:lnSpc>
                <a:spcPct val="90000"/>
              </a:lnSpc>
              <a:defRPr sz="3600" b="1" i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Date Placeholder 1">
            <a:extLst>
              <a:ext uri="{FF2B5EF4-FFF2-40B4-BE49-F238E27FC236}">
                <a16:creationId xmlns:a16="http://schemas.microsoft.com/office/drawing/2014/main" id="{F417C55D-4AE8-427B-A32E-9F54E007E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4126" y="6446838"/>
            <a:ext cx="258485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6BF20AA-C418-460A-B9CF-8F3DD94C436D}" type="datetime1">
              <a:rPr lang="en-US" noProof="0" smtClean="0"/>
              <a:t>6/3/2022</a:t>
            </a:fld>
            <a:endParaRPr lang="en-US" noProof="0" dirty="0"/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8C05871B-E916-40A4-B5E3-65C15F5A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4846321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Footer</a:t>
            </a:r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B45E789F-2E61-4EC0-8973-681625FE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670" y="6446838"/>
            <a:ext cx="78001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446475-024F-4C71-99D3-501468ACAD11}"/>
              </a:ext>
            </a:extLst>
          </p:cNvPr>
          <p:cNvSpPr/>
          <p:nvPr userDrawn="1"/>
        </p:nvSpPr>
        <p:spPr>
          <a:xfrm>
            <a:off x="5577840" y="0"/>
            <a:ext cx="1036320" cy="685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67602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arallélogramme 14">
            <a:extLst>
              <a:ext uri="{FF2B5EF4-FFF2-40B4-BE49-F238E27FC236}">
                <a16:creationId xmlns:a16="http://schemas.microsoft.com/office/drawing/2014/main" id="{BA60C70F-7EE5-4927-B922-88B1C47FADB9}"/>
              </a:ext>
            </a:extLst>
          </p:cNvPr>
          <p:cNvSpPr/>
          <p:nvPr userDrawn="1"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8F6D61-9E88-4632-A0A8-CB2E0CC5DEAF}"/>
              </a:ext>
            </a:extLst>
          </p:cNvPr>
          <p:cNvSpPr/>
          <p:nvPr userDrawn="1"/>
        </p:nvSpPr>
        <p:spPr>
          <a:xfrm>
            <a:off x="4654312" y="507333"/>
            <a:ext cx="7537688" cy="48495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586422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2200" y="1885125"/>
            <a:ext cx="3068833" cy="2093975"/>
          </a:xfrm>
        </p:spPr>
        <p:txBody>
          <a:bodyPr anchor="ctr">
            <a:normAutofit/>
          </a:bodyPr>
          <a:lstStyle>
            <a:lvl1pPr>
              <a:lnSpc>
                <a:spcPct val="90000"/>
              </a:lnSpc>
              <a:defRPr sz="4400" b="1" i="0">
                <a:solidFill>
                  <a:srgbClr val="FFFFFF"/>
                </a:solidFill>
                <a:latin typeface="+mn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3373" y="943430"/>
            <a:ext cx="4699452" cy="3977366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Date Placeholder 1">
            <a:extLst>
              <a:ext uri="{FF2B5EF4-FFF2-40B4-BE49-F238E27FC236}">
                <a16:creationId xmlns:a16="http://schemas.microsoft.com/office/drawing/2014/main" id="{F417C55D-4AE8-427B-A32E-9F54E007E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4126" y="6446838"/>
            <a:ext cx="258485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63F5CE0-F8B8-4EAA-822E-6451047E7D5F}" type="datetime1">
              <a:rPr lang="en-US" noProof="0" smtClean="0"/>
              <a:t>6/3/2022</a:t>
            </a:fld>
            <a:endParaRPr lang="en-US" noProof="0" dirty="0"/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8C05871B-E916-40A4-B5E3-65C15F5A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4846321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Footer</a:t>
            </a:r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B45E789F-2E61-4EC0-8973-681625FE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670" y="6446838"/>
            <a:ext cx="78001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F73BF96-A07C-4AAA-A37F-65151BD22A70}"/>
              </a:ext>
            </a:extLst>
          </p:cNvPr>
          <p:cNvSpPr/>
          <p:nvPr userDrawn="1"/>
        </p:nvSpPr>
        <p:spPr>
          <a:xfrm>
            <a:off x="4370251" y="2322780"/>
            <a:ext cx="1348378" cy="121866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127715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arallélogramme 14">
            <a:extLst>
              <a:ext uri="{FF2B5EF4-FFF2-40B4-BE49-F238E27FC236}">
                <a16:creationId xmlns:a16="http://schemas.microsoft.com/office/drawing/2014/main" id="{BA60C70F-7EE5-4927-B922-88B1C47FADB9}"/>
              </a:ext>
            </a:extLst>
          </p:cNvPr>
          <p:cNvSpPr/>
          <p:nvPr userDrawn="1"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8F6D61-9E88-4632-A0A8-CB2E0CC5DEAF}"/>
              </a:ext>
            </a:extLst>
          </p:cNvPr>
          <p:cNvSpPr/>
          <p:nvPr userDrawn="1"/>
        </p:nvSpPr>
        <p:spPr>
          <a:xfrm>
            <a:off x="4654312" y="507333"/>
            <a:ext cx="7537688" cy="48495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 userDrawn="1"/>
        </p:nvSpPr>
        <p:spPr>
          <a:xfrm>
            <a:off x="16" y="0"/>
            <a:ext cx="4654296" cy="58642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2200" y="1885125"/>
            <a:ext cx="3068833" cy="2093975"/>
          </a:xfrm>
        </p:spPr>
        <p:txBody>
          <a:bodyPr anchor="ctr">
            <a:normAutofit/>
          </a:bodyPr>
          <a:lstStyle>
            <a:lvl1pPr>
              <a:lnSpc>
                <a:spcPct val="90000"/>
              </a:lnSpc>
              <a:defRPr sz="4400" b="1" i="0">
                <a:solidFill>
                  <a:srgbClr val="FFFFFF"/>
                </a:solidFill>
                <a:latin typeface="+mn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18529" y="943430"/>
            <a:ext cx="4654296" cy="3977366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Date Placeholder 1">
            <a:extLst>
              <a:ext uri="{FF2B5EF4-FFF2-40B4-BE49-F238E27FC236}">
                <a16:creationId xmlns:a16="http://schemas.microsoft.com/office/drawing/2014/main" id="{F417C55D-4AE8-427B-A32E-9F54E007E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4126" y="6446838"/>
            <a:ext cx="258485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1F8AE65-7CE3-49A8-B2CC-A5A64E5730FA}" type="datetime1">
              <a:rPr lang="en-US" noProof="0" smtClean="0"/>
              <a:t>6/3/2022</a:t>
            </a:fld>
            <a:endParaRPr lang="en-US" noProof="0" dirty="0"/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8C05871B-E916-40A4-B5E3-65C15F5A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4846321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Footer</a:t>
            </a:r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B45E789F-2E61-4EC0-8973-681625FE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670" y="6446838"/>
            <a:ext cx="78001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27F28F-6C7B-471B-9839-EF88426C1976}"/>
              </a:ext>
            </a:extLst>
          </p:cNvPr>
          <p:cNvSpPr/>
          <p:nvPr userDrawn="1"/>
        </p:nvSpPr>
        <p:spPr>
          <a:xfrm>
            <a:off x="4370251" y="2322780"/>
            <a:ext cx="1348378" cy="121866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986162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/>
          </a:solidFill>
        </p:spPr>
        <p:txBody>
          <a:bodyPr lIns="457200" tIns="45720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 algn="ctr">
              <a:defRPr sz="4400" b="1">
                <a:solidFill>
                  <a:srgbClr val="FFFFFF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046700-360D-4474-9946-7580E8968658}" type="datetime1">
              <a:rPr lang="en-US" noProof="0" smtClean="0"/>
              <a:t>6/3/2022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A98EE3D-8CD1-4C3F-BD1C-C98C9596463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A4DE4A-F8EF-47D5-8C37-A9021C2BB6A3}"/>
              </a:ext>
            </a:extLst>
          </p:cNvPr>
          <p:cNvSpPr/>
          <p:nvPr userDrawn="1"/>
        </p:nvSpPr>
        <p:spPr>
          <a:xfrm>
            <a:off x="3536950" y="4535901"/>
            <a:ext cx="5118100" cy="1256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986956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667F3-A942-43B7-9681-6435F4941075}" type="datetime1">
              <a:rPr lang="en-US" smtClean="0"/>
              <a:t>6/3/2022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040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arallélogramme 14">
            <a:extLst>
              <a:ext uri="{FF2B5EF4-FFF2-40B4-BE49-F238E27FC236}">
                <a16:creationId xmlns:a16="http://schemas.microsoft.com/office/drawing/2014/main" id="{F5AA8A10-E19C-430B-9D5D-8D12F92BFEC5}"/>
              </a:ext>
            </a:extLst>
          </p:cNvPr>
          <p:cNvSpPr/>
          <p:nvPr userDrawn="1"/>
        </p:nvSpPr>
        <p:spPr>
          <a:xfrm>
            <a:off x="7972121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C93D4F-3003-4D58-9AFB-356A0F800F42}"/>
              </a:ext>
            </a:extLst>
          </p:cNvPr>
          <p:cNvSpPr/>
          <p:nvPr userDrawn="1"/>
        </p:nvSpPr>
        <p:spPr>
          <a:xfrm>
            <a:off x="6394450" y="0"/>
            <a:ext cx="153926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C8650-8C82-4FB0-9266-0148B376A8CE}" type="datetime1">
              <a:rPr lang="en-US" noProof="0" smtClean="0"/>
              <a:t>6/3/2022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6028FDE-6655-4B55-B3B4-5B366034E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311900" cy="6858000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9400" y="758952"/>
            <a:ext cx="4526280" cy="3227514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6000" b="1" spc="-5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32171" y="4508500"/>
            <a:ext cx="4526280" cy="1279652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D3E1BBA-670B-4CAE-B839-50ADB23DDBC6}"/>
              </a:ext>
            </a:extLst>
          </p:cNvPr>
          <p:cNvSpPr/>
          <p:nvPr userDrawn="1"/>
        </p:nvSpPr>
        <p:spPr>
          <a:xfrm>
            <a:off x="6311900" y="0"/>
            <a:ext cx="15392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3938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1346200"/>
            <a:ext cx="2448033" cy="4530725"/>
          </a:xfrm>
        </p:spPr>
        <p:txBody>
          <a:bodyPr vert="eaVert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2200" y="1346200"/>
            <a:ext cx="7480300" cy="4530723"/>
          </a:xfrm>
        </p:spPr>
        <p:txBody>
          <a:bodyPr vert="eaVert" lIns="45720" tIns="0" rIns="45720" bIns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76BB9-001A-4B59-8C51-603E71AE3226}" type="datetime1">
              <a:rPr lang="en-US" noProof="0" smtClean="0"/>
              <a:t>6/3/2022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B443CC6-CDCA-4595-ADAE-DCB961FF1A8E}"/>
              </a:ext>
            </a:extLst>
          </p:cNvPr>
          <p:cNvSpPr/>
          <p:nvPr userDrawn="1"/>
        </p:nvSpPr>
        <p:spPr>
          <a:xfrm rot="16200000">
            <a:off x="8871481" y="-146580"/>
            <a:ext cx="1036320" cy="13294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40687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DE01-3159-42E8-9946-B3F7564EBC72}" type="datetime1">
              <a:rPr lang="en-US" smtClean="0"/>
              <a:t>6/3/2022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278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arallélogramme 14">
            <a:extLst>
              <a:ext uri="{FF2B5EF4-FFF2-40B4-BE49-F238E27FC236}">
                <a16:creationId xmlns:a16="http://schemas.microsoft.com/office/drawing/2014/main" id="{98B82A56-7790-48EC-983D-AB8F703699B2}"/>
              </a:ext>
            </a:extLst>
          </p:cNvPr>
          <p:cNvSpPr/>
          <p:nvPr userDrawn="1"/>
        </p:nvSpPr>
        <p:spPr>
          <a:xfrm>
            <a:off x="7972121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A1FC6A6-F894-471F-8AA4-AE4112290279}" type="datetime1">
              <a:rPr lang="en-US" noProof="0" smtClean="0"/>
              <a:t>6/3/2022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Footer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E76B772A-7600-4ECE-B5A2-34827D4C710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311900" cy="6858000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820398-8D1F-4543-ABA0-7A67C38769B3}"/>
              </a:ext>
            </a:extLst>
          </p:cNvPr>
          <p:cNvSpPr/>
          <p:nvPr userDrawn="1"/>
        </p:nvSpPr>
        <p:spPr>
          <a:xfrm>
            <a:off x="2451099" y="3568700"/>
            <a:ext cx="8721725" cy="23082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sz="1400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1599" y="3746500"/>
            <a:ext cx="8331202" cy="1308100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48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1600" y="5219700"/>
            <a:ext cx="8331201" cy="58674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757C57-BBBA-44C6-9A4D-12F5D1E400AA}"/>
              </a:ext>
            </a:extLst>
          </p:cNvPr>
          <p:cNvSpPr/>
          <p:nvPr userDrawn="1"/>
        </p:nvSpPr>
        <p:spPr>
          <a:xfrm>
            <a:off x="3752850" y="3469101"/>
            <a:ext cx="5118100" cy="125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96984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03D98FD-B63D-46E0-B974-EC5BBAC02E27}" type="datetime1">
              <a:rPr lang="en-US" noProof="0" smtClean="0"/>
              <a:t>6/3/2022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Footer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E76B772A-7600-4ECE-B5A2-34827D4C710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820398-8D1F-4543-ABA0-7A67C38769B3}"/>
              </a:ext>
            </a:extLst>
          </p:cNvPr>
          <p:cNvSpPr/>
          <p:nvPr userDrawn="1"/>
        </p:nvSpPr>
        <p:spPr>
          <a:xfrm>
            <a:off x="1735138" y="3568700"/>
            <a:ext cx="8721725" cy="23082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sz="1400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399" y="3746500"/>
            <a:ext cx="8331202" cy="1308100"/>
          </a:xfrm>
        </p:spPr>
        <p:txBody>
          <a:bodyPr anchor="b" anchorCtr="0">
            <a:noAutofit/>
          </a:bodyPr>
          <a:lstStyle>
            <a:lvl1pPr algn="ctr">
              <a:lnSpc>
                <a:spcPct val="90000"/>
              </a:lnSpc>
              <a:defRPr sz="48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30400" y="5219700"/>
            <a:ext cx="8331201" cy="586740"/>
          </a:xfrm>
        </p:spPr>
        <p:txBody>
          <a:bodyPr lIns="91440" rIns="91440" anchor="t" anchorCtr="0">
            <a:normAutofit/>
          </a:bodyPr>
          <a:lstStyle>
            <a:lvl1pPr marL="0" indent="0" algn="ctr">
              <a:buNone/>
              <a:defRPr sz="2400" cap="all" spc="200" baseline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757C57-BBBA-44C6-9A4D-12F5D1E400AA}"/>
              </a:ext>
            </a:extLst>
          </p:cNvPr>
          <p:cNvSpPr/>
          <p:nvPr userDrawn="1"/>
        </p:nvSpPr>
        <p:spPr>
          <a:xfrm>
            <a:off x="3536950" y="3469101"/>
            <a:ext cx="5118100" cy="125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66489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4ECCD-A9BB-4C40-8999-9FDE0B2AF02D}" type="datetime1">
              <a:rPr lang="en-US" smtClean="0"/>
              <a:t>6/3/2022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972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Autofit/>
          </a:bodyPr>
          <a:lstStyle>
            <a:lvl1pPr marL="0" indent="0" algn="l">
              <a:buNone/>
              <a:defRPr sz="24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6731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395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11315-80A2-4A6F-99BC-2337EDBA509A}" type="datetime1">
              <a:rPr lang="en-US" smtClean="0"/>
              <a:t>6/3/2022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94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3FCEE-D38D-4315-8661-B8B16CE6B114}" type="datetime1">
              <a:rPr lang="en-US" smtClean="0"/>
              <a:t>6/3/2022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013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élogramme 14">
            <a:extLst>
              <a:ext uri="{FF2B5EF4-FFF2-40B4-BE49-F238E27FC236}">
                <a16:creationId xmlns:a16="http://schemas.microsoft.com/office/drawing/2014/main" id="{AF082EE3-41AA-4817-A1CC-C33DDB8F675F}"/>
              </a:ext>
            </a:extLst>
          </p:cNvPr>
          <p:cNvSpPr/>
          <p:nvPr userDrawn="1"/>
        </p:nvSpPr>
        <p:spPr>
          <a:xfrm>
            <a:off x="46672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7909053-E1DD-4959-BC7A-C98D3D2614DC}" type="datetime1">
              <a:rPr lang="en-US" noProof="0" smtClean="0"/>
              <a:t>6/3/2022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10507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arallélogramme 14">
            <a:extLst>
              <a:ext uri="{FF2B5EF4-FFF2-40B4-BE49-F238E27FC236}">
                <a16:creationId xmlns:a16="http://schemas.microsoft.com/office/drawing/2014/main" id="{D20796F3-5674-4AF5-9623-575731F82E52}"/>
              </a:ext>
            </a:extLst>
          </p:cNvPr>
          <p:cNvSpPr/>
          <p:nvPr userDrawn="1"/>
        </p:nvSpPr>
        <p:spPr>
          <a:xfrm>
            <a:off x="4667250" y="0"/>
            <a:ext cx="2857500" cy="6858000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6548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341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10F8E8D-DF54-49BE-BDBC-401B280C4E3C}" type="datetime1">
              <a:rPr lang="en-US" noProof="0" smtClean="0"/>
              <a:t>6/3/2022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48463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75670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F25E55C-1C16-46C6-B789-A4B2BCEF8F86}"/>
              </a:ext>
            </a:extLst>
          </p:cNvPr>
          <p:cNvSpPr/>
          <p:nvPr userDrawn="1"/>
        </p:nvSpPr>
        <p:spPr>
          <a:xfrm>
            <a:off x="0" y="1011981"/>
            <a:ext cx="1036320" cy="685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0285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18" r:id="rId2"/>
    <p:sldLayoutId id="2147483707" r:id="rId3"/>
    <p:sldLayoutId id="2147483708" r:id="rId4"/>
    <p:sldLayoutId id="2147483719" r:id="rId5"/>
    <p:sldLayoutId id="2147483709" r:id="rId6"/>
    <p:sldLayoutId id="2147483716" r:id="rId7"/>
    <p:sldLayoutId id="2147483710" r:id="rId8"/>
    <p:sldLayoutId id="2147483711" r:id="rId9"/>
    <p:sldLayoutId id="2147483712" r:id="rId10"/>
    <p:sldLayoutId id="2147483727" r:id="rId11"/>
    <p:sldLayoutId id="2147483720" r:id="rId12"/>
    <p:sldLayoutId id="2147483721" r:id="rId13"/>
    <p:sldLayoutId id="2147483725" r:id="rId14"/>
    <p:sldLayoutId id="2147483726" r:id="rId15"/>
    <p:sldLayoutId id="2147483722" r:id="rId16"/>
    <p:sldLayoutId id="2147483723" r:id="rId17"/>
    <p:sldLayoutId id="2147483715" r:id="rId18"/>
    <p:sldLayoutId id="2147483713" r:id="rId19"/>
    <p:sldLayoutId id="2147483714" r:id="rId2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spc="-50" baseline="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Wingdings" panose="05000000000000000000" pitchFamily="2" charset="2"/>
        <a:buChar char="§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 userDrawn="1">
          <p15:clr>
            <a:srgbClr val="F26B43"/>
          </p15:clr>
        </p15:guide>
        <p15:guide id="2" pos="688" userDrawn="1">
          <p15:clr>
            <a:srgbClr val="F26B43"/>
          </p15:clr>
        </p15:guide>
        <p15:guide id="3" pos="7038" userDrawn="1">
          <p15:clr>
            <a:srgbClr val="F26B43"/>
          </p15:clr>
        </p15:guide>
        <p15:guide id="4" orient="horz" pos="3702" userDrawn="1">
          <p15:clr>
            <a:srgbClr val="F26B43"/>
          </p15:clr>
        </p15:guide>
        <p15:guide id="5" orient="horz" pos="406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openxmlformats.org/officeDocument/2006/relationships/image" Target="../media/image4.wmf"/><Relationship Id="rId7" Type="http://schemas.openxmlformats.org/officeDocument/2006/relationships/image" Target="../media/image6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5.wmf"/><Relationship Id="rId4" Type="http://schemas.openxmlformats.org/officeDocument/2006/relationships/oleObject" Target="../embeddings/oleObject2.bin"/><Relationship Id="rId9" Type="http://schemas.openxmlformats.org/officeDocument/2006/relationships/image" Target="../media/image7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Group of people talking">
            <a:extLst>
              <a:ext uri="{FF2B5EF4-FFF2-40B4-BE49-F238E27FC236}">
                <a16:creationId xmlns:a16="http://schemas.microsoft.com/office/drawing/2014/main" id="{C7D5F6B1-1228-4C2A-AE2C-950C34054CE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63119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017FF9C-6A7E-4A79-81BB-438E8EA9676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STATE OF THE WORKFORCE DASHBOARD </a:t>
            </a:r>
            <a:br>
              <a:rPr lang="en-US" sz="3600" dirty="0"/>
            </a:br>
            <a:r>
              <a:rPr lang="en-US" sz="3600" dirty="0"/>
              <a:t>AND </a:t>
            </a:r>
            <a:br>
              <a:rPr lang="en-US" sz="3600" dirty="0"/>
            </a:br>
            <a:r>
              <a:rPr lang="en-US" sz="3600" dirty="0"/>
              <a:t>TEXTUAL ANALYSIS OF EMPLOYEE REVIEWS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FFB5E3C-FE17-44EA-B59B-183125D08F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Week 2 : PROGRESS UPDATE</a:t>
            </a:r>
          </a:p>
        </p:txBody>
      </p:sp>
    </p:spTree>
    <p:extLst>
      <p:ext uri="{BB962C8B-B14F-4D97-AF65-F5344CB8AC3E}">
        <p14:creationId xmlns:p14="http://schemas.microsoft.com/office/powerpoint/2010/main" val="4172296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0A5C30F-185D-413F-9005-B41DD0FA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4DE052-9DBE-1B97-D9BA-FD818CF66DCA}"/>
              </a:ext>
            </a:extLst>
          </p:cNvPr>
          <p:cNvSpPr txBox="1"/>
          <p:nvPr/>
        </p:nvSpPr>
        <p:spPr>
          <a:xfrm>
            <a:off x="5477435" y="672353"/>
            <a:ext cx="637390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i="0" dirty="0">
                <a:solidFill>
                  <a:srgbClr val="000000"/>
                </a:solidFill>
                <a:effectLst/>
              </a:rPr>
              <a:t>55% of data missing under the column – ‘</a:t>
            </a:r>
            <a:r>
              <a:rPr lang="en-US" sz="2400" i="0" dirty="0" err="1">
                <a:solidFill>
                  <a:srgbClr val="000000"/>
                </a:solidFill>
                <a:effectLst/>
              </a:rPr>
              <a:t>ReviewText</a:t>
            </a:r>
            <a:r>
              <a:rPr lang="en-US" sz="2400" i="0" dirty="0">
                <a:solidFill>
                  <a:srgbClr val="000000"/>
                </a:solidFill>
                <a:effectLst/>
              </a:rPr>
              <a:t>’</a:t>
            </a:r>
          </a:p>
          <a:p>
            <a:pPr algn="l"/>
            <a:endParaRPr lang="en-US" sz="2400" i="0" dirty="0">
              <a:solidFill>
                <a:srgbClr val="000000"/>
              </a:solidFill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'Pros' and 'Cons' columns have only ~ 7% and 11% data missing, hence considering these two columns as well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TCS(~36K) has the highest number of reviews followed by Infosys(~22K), Wipro(~21K) and HCL</a:t>
            </a:r>
            <a:r>
              <a:rPr lang="en-US" sz="2400">
                <a:solidFill>
                  <a:srgbClr val="000000"/>
                </a:solidFill>
              </a:rPr>
              <a:t>(~18K</a:t>
            </a:r>
            <a:r>
              <a:rPr lang="en-US" sz="2400" dirty="0">
                <a:solidFill>
                  <a:srgbClr val="000000"/>
                </a:solidFill>
              </a:rPr>
              <a:t>)</a:t>
            </a:r>
          </a:p>
          <a:p>
            <a:endParaRPr lang="en-US" sz="2400" dirty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Pre-processing of the textual data done</a:t>
            </a:r>
          </a:p>
          <a:p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318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45C1E-D33E-AD32-8A88-82AC04551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/>
              <a:t>At an overall level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EBF31B3-8D2A-1019-3EEC-BE4391551A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00" t="31862" r="18162" b="8498"/>
          <a:stretch/>
        </p:blipFill>
        <p:spPr>
          <a:xfrm>
            <a:off x="381128" y="2158799"/>
            <a:ext cx="4886977" cy="2762922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ED31A404-C6D2-CF94-E38A-3E884F880CC3}"/>
              </a:ext>
            </a:extLst>
          </p:cNvPr>
          <p:cNvGrpSpPr/>
          <p:nvPr/>
        </p:nvGrpSpPr>
        <p:grpSpPr>
          <a:xfrm>
            <a:off x="5369859" y="1835150"/>
            <a:ext cx="6425447" cy="4126379"/>
            <a:chOff x="2106706" y="1234514"/>
            <a:chExt cx="7539318" cy="4341347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1087B4D2-4095-AEA9-B6A1-4E42D08810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735" t="31373" r="17426" b="5323"/>
            <a:stretch/>
          </p:blipFill>
          <p:spPr>
            <a:xfrm>
              <a:off x="2106706" y="1234514"/>
              <a:ext cx="7539318" cy="4341347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E517C61-6799-7970-49EB-AA45602D730F}"/>
                </a:ext>
              </a:extLst>
            </p:cNvPr>
            <p:cNvSpPr/>
            <p:nvPr/>
          </p:nvSpPr>
          <p:spPr>
            <a:xfrm>
              <a:off x="5432612" y="2877671"/>
              <a:ext cx="1228164" cy="340658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0087B9A-378E-8923-ABEB-26E3BF38A933}"/>
                </a:ext>
              </a:extLst>
            </p:cNvPr>
            <p:cNvSpPr/>
            <p:nvPr/>
          </p:nvSpPr>
          <p:spPr>
            <a:xfrm>
              <a:off x="2662517" y="3474850"/>
              <a:ext cx="1595717" cy="406867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2DD8EE1-26F7-4E3E-0CB6-A0F29996A440}"/>
                </a:ext>
              </a:extLst>
            </p:cNvPr>
            <p:cNvSpPr/>
            <p:nvPr/>
          </p:nvSpPr>
          <p:spPr>
            <a:xfrm>
              <a:off x="6096000" y="5136776"/>
              <a:ext cx="1004047" cy="268756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B89FEE9-830A-A006-D24F-222843E1A383}"/>
                </a:ext>
              </a:extLst>
            </p:cNvPr>
            <p:cNvSpPr/>
            <p:nvPr/>
          </p:nvSpPr>
          <p:spPr>
            <a:xfrm>
              <a:off x="2796990" y="5229550"/>
              <a:ext cx="645458" cy="175982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AD7C4D0-FB2C-8014-B498-561E3ACC8AD0}"/>
                </a:ext>
              </a:extLst>
            </p:cNvPr>
            <p:cNvSpPr/>
            <p:nvPr/>
          </p:nvSpPr>
          <p:spPr>
            <a:xfrm rot="5400000">
              <a:off x="8260298" y="4217216"/>
              <a:ext cx="778459" cy="253838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9C86D0B-8AD3-69C3-4447-E4EFB2018192}"/>
                </a:ext>
              </a:extLst>
            </p:cNvPr>
            <p:cNvSpPr/>
            <p:nvPr/>
          </p:nvSpPr>
          <p:spPr>
            <a:xfrm>
              <a:off x="2465293" y="2235315"/>
              <a:ext cx="466163" cy="167226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B3D58BA-82EC-32AB-B69C-3A67CD95273A}"/>
                </a:ext>
              </a:extLst>
            </p:cNvPr>
            <p:cNvSpPr/>
            <p:nvPr/>
          </p:nvSpPr>
          <p:spPr>
            <a:xfrm>
              <a:off x="4025152" y="1906214"/>
              <a:ext cx="466163" cy="167226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F5BC672-9E4D-5FB1-A74D-2EDDD3967957}"/>
                </a:ext>
              </a:extLst>
            </p:cNvPr>
            <p:cNvSpPr/>
            <p:nvPr/>
          </p:nvSpPr>
          <p:spPr>
            <a:xfrm>
              <a:off x="8183364" y="2318928"/>
              <a:ext cx="466163" cy="167226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CB34A68-5FCC-4C17-167C-3BA5060C480A}"/>
                </a:ext>
              </a:extLst>
            </p:cNvPr>
            <p:cNvSpPr/>
            <p:nvPr/>
          </p:nvSpPr>
          <p:spPr>
            <a:xfrm>
              <a:off x="7920318" y="1879482"/>
              <a:ext cx="533400" cy="167226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D4B449E-98F7-2E4F-B4B7-7581A7100AE1}"/>
                </a:ext>
              </a:extLst>
            </p:cNvPr>
            <p:cNvSpPr/>
            <p:nvPr/>
          </p:nvSpPr>
          <p:spPr>
            <a:xfrm>
              <a:off x="5683625" y="2713375"/>
              <a:ext cx="466163" cy="167226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BA2D0CCF-45E7-D34E-C63A-DA92C9EE72C7}"/>
              </a:ext>
            </a:extLst>
          </p:cNvPr>
          <p:cNvSpPr txBox="1"/>
          <p:nvPr/>
        </p:nvSpPr>
        <p:spPr>
          <a:xfrm>
            <a:off x="1540508" y="5215840"/>
            <a:ext cx="3110753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b="1" dirty="0"/>
              <a:t>Imbalanced Dataset</a:t>
            </a:r>
          </a:p>
          <a:p>
            <a:r>
              <a:rPr lang="en-IN" b="1" dirty="0"/>
              <a:t>Overall sentiment is NEUTRAL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7F6C46E-EB35-5A8D-4A9E-62ACE0610B4F}"/>
              </a:ext>
            </a:extLst>
          </p:cNvPr>
          <p:cNvSpPr txBox="1"/>
          <p:nvPr/>
        </p:nvSpPr>
        <p:spPr>
          <a:xfrm>
            <a:off x="1630155" y="1881800"/>
            <a:ext cx="31121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b="1" dirty="0"/>
              <a:t>Distribution of the Polarity(Sentiment) Score</a:t>
            </a:r>
            <a:endParaRPr lang="en-IN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FE97C06-8EBB-E57F-2327-42055E6CBCF6}"/>
              </a:ext>
            </a:extLst>
          </p:cNvPr>
          <p:cNvSpPr/>
          <p:nvPr/>
        </p:nvSpPr>
        <p:spPr>
          <a:xfrm>
            <a:off x="3514165" y="2607127"/>
            <a:ext cx="1145151" cy="417687"/>
          </a:xfrm>
          <a:prstGeom prst="rect">
            <a:avLst/>
          </a:prstGeom>
          <a:noFill/>
          <a:ln w="9525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IN" sz="1200" dirty="0">
                <a:solidFill>
                  <a:srgbClr val="00B050"/>
                </a:solidFill>
              </a:rPr>
              <a:t>Positive Sentiments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F59753-7EED-175F-E248-D77BCE12AA85}"/>
              </a:ext>
            </a:extLst>
          </p:cNvPr>
          <p:cNvSpPr/>
          <p:nvPr/>
        </p:nvSpPr>
        <p:spPr>
          <a:xfrm>
            <a:off x="1421585" y="2607126"/>
            <a:ext cx="1145151" cy="417687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IN" sz="1200" dirty="0">
                <a:solidFill>
                  <a:srgbClr val="FF0000"/>
                </a:solidFill>
              </a:rPr>
              <a:t>Negative</a:t>
            </a:r>
          </a:p>
          <a:p>
            <a:pPr algn="ctr"/>
            <a:r>
              <a:rPr lang="en-IN" sz="1200" dirty="0">
                <a:solidFill>
                  <a:srgbClr val="FF0000"/>
                </a:solidFill>
              </a:rPr>
              <a:t>Sentiments</a:t>
            </a:r>
          </a:p>
        </p:txBody>
      </p:sp>
    </p:spTree>
    <p:extLst>
      <p:ext uri="{BB962C8B-B14F-4D97-AF65-F5344CB8AC3E}">
        <p14:creationId xmlns:p14="http://schemas.microsoft.com/office/powerpoint/2010/main" val="2847010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45C1E-D33E-AD32-8A88-82AC04551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/>
              <a:t>Pros and Cons by Company</a:t>
            </a:r>
            <a:br>
              <a:rPr lang="en-IN" sz="4000" dirty="0"/>
            </a:br>
            <a:endParaRPr lang="en-IN" sz="40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5F09479-E30C-18C7-4D78-D4F0DFA1180F}"/>
              </a:ext>
            </a:extLst>
          </p:cNvPr>
          <p:cNvGrpSpPr/>
          <p:nvPr/>
        </p:nvGrpSpPr>
        <p:grpSpPr>
          <a:xfrm>
            <a:off x="1097280" y="1152755"/>
            <a:ext cx="10485120" cy="4943245"/>
            <a:chOff x="1097280" y="1152755"/>
            <a:chExt cx="10834744" cy="5264474"/>
          </a:xfrm>
        </p:grpSpPr>
        <p:graphicFrame>
          <p:nvGraphicFramePr>
            <p:cNvPr id="5" name="Object 4">
              <a:extLst>
                <a:ext uri="{FF2B5EF4-FFF2-40B4-BE49-F238E27FC236}">
                  <a16:creationId xmlns:a16="http://schemas.microsoft.com/office/drawing/2014/main" id="{6881FCBE-1EE9-2F64-570B-F0047C350BE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086760851"/>
                </p:ext>
              </p:extLst>
            </p:nvPr>
          </p:nvGraphicFramePr>
          <p:xfrm>
            <a:off x="1097280" y="1152756"/>
            <a:ext cx="5429884" cy="25382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Bitmap Image" r:id="rId2" imgW="8496360" imgH="4175640" progId="Paint.Picture">
                    <p:embed/>
                  </p:oleObj>
                </mc:Choice>
                <mc:Fallback>
                  <p:oleObj name="Bitmap Image" r:id="rId2" imgW="8496360" imgH="4175640" progId="Paint.Picture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3"/>
                        <a:stretch>
                          <a:fillRect/>
                        </a:stretch>
                      </p:blipFill>
                      <p:spPr>
                        <a:xfrm>
                          <a:off x="1097280" y="1152756"/>
                          <a:ext cx="5429884" cy="253821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" name="Object 5">
              <a:extLst>
                <a:ext uri="{FF2B5EF4-FFF2-40B4-BE49-F238E27FC236}">
                  <a16:creationId xmlns:a16="http://schemas.microsoft.com/office/drawing/2014/main" id="{753D2C54-C10C-CA5D-179E-398017495C6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5744217"/>
                </p:ext>
              </p:extLst>
            </p:nvPr>
          </p:nvGraphicFramePr>
          <p:xfrm>
            <a:off x="6641303" y="1152755"/>
            <a:ext cx="5290721" cy="25382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Bitmap Image" r:id="rId4" imgW="8488800" imgH="4023360" progId="Paint.Picture">
                    <p:embed/>
                  </p:oleObj>
                </mc:Choice>
                <mc:Fallback>
                  <p:oleObj name="Bitmap Image" r:id="rId4" imgW="8488800" imgH="4023360" progId="Paint.Picture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6641303" y="1152755"/>
                          <a:ext cx="5290721" cy="253821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ct 6">
              <a:extLst>
                <a:ext uri="{FF2B5EF4-FFF2-40B4-BE49-F238E27FC236}">
                  <a16:creationId xmlns:a16="http://schemas.microsoft.com/office/drawing/2014/main" id="{8D21232C-D03F-74D7-0444-41D39A91314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10316702"/>
                </p:ext>
              </p:extLst>
            </p:nvPr>
          </p:nvGraphicFramePr>
          <p:xfrm>
            <a:off x="1097280" y="3851534"/>
            <a:ext cx="5429885" cy="25382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Bitmap Image" r:id="rId6" imgW="8755560" imgH="4092120" progId="Paint.Picture">
                    <p:embed/>
                  </p:oleObj>
                </mc:Choice>
                <mc:Fallback>
                  <p:oleObj name="Bitmap Image" r:id="rId6" imgW="8755560" imgH="4092120" progId="Paint.Picture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1097280" y="3851534"/>
                          <a:ext cx="5429885" cy="253821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" name="Object 7">
              <a:extLst>
                <a:ext uri="{FF2B5EF4-FFF2-40B4-BE49-F238E27FC236}">
                  <a16:creationId xmlns:a16="http://schemas.microsoft.com/office/drawing/2014/main" id="{6ABFFF68-62E3-35E1-7D42-339650E84C7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857893115"/>
                </p:ext>
              </p:extLst>
            </p:nvPr>
          </p:nvGraphicFramePr>
          <p:xfrm>
            <a:off x="6641303" y="3840078"/>
            <a:ext cx="5290721" cy="257715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Bitmap Image" r:id="rId8" imgW="8496360" imgH="4137840" progId="Paint.Picture">
                    <p:embed/>
                  </p:oleObj>
                </mc:Choice>
                <mc:Fallback>
                  <p:oleObj name="Bitmap Image" r:id="rId8" imgW="8496360" imgH="4137840" progId="Paint.Picture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6641303" y="3840078"/>
                          <a:ext cx="5290721" cy="257715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F0FD210E-6EE3-95BD-DE25-00C6E31D1052}"/>
              </a:ext>
            </a:extLst>
          </p:cNvPr>
          <p:cNvSpPr txBox="1"/>
          <p:nvPr/>
        </p:nvSpPr>
        <p:spPr>
          <a:xfrm>
            <a:off x="2895600" y="6220962"/>
            <a:ext cx="3456348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b="1" dirty="0"/>
              <a:t>Pros: Job Security, Work Culture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ED3B3BF-CA91-6F3E-7747-975B856DD291}"/>
              </a:ext>
            </a:extLst>
          </p:cNvPr>
          <p:cNvSpPr txBox="1"/>
          <p:nvPr/>
        </p:nvSpPr>
        <p:spPr>
          <a:xfrm>
            <a:off x="6762974" y="6207605"/>
            <a:ext cx="4030532" cy="369332"/>
          </a:xfrm>
          <a:prstGeom prst="rect">
            <a:avLst/>
          </a:prstGeom>
          <a:solidFill>
            <a:srgbClr val="FF000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b="1" dirty="0"/>
              <a:t>Cons: Compensation/Salary, Appraisal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3D5818-6102-4585-1195-0BD1018A29EC}"/>
              </a:ext>
            </a:extLst>
          </p:cNvPr>
          <p:cNvSpPr/>
          <p:nvPr/>
        </p:nvSpPr>
        <p:spPr>
          <a:xfrm>
            <a:off x="8005482" y="1990165"/>
            <a:ext cx="582706" cy="13447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FB227A5-BFAD-704A-FCBA-B8EF0765FDE7}"/>
              </a:ext>
            </a:extLst>
          </p:cNvPr>
          <p:cNvSpPr/>
          <p:nvPr/>
        </p:nvSpPr>
        <p:spPr>
          <a:xfrm>
            <a:off x="1097280" y="3047999"/>
            <a:ext cx="883920" cy="123141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E8B7EFC-022F-A6DA-C59C-5A8881FD3E49}"/>
              </a:ext>
            </a:extLst>
          </p:cNvPr>
          <p:cNvSpPr/>
          <p:nvPr/>
        </p:nvSpPr>
        <p:spPr>
          <a:xfrm>
            <a:off x="1981199" y="5853952"/>
            <a:ext cx="1532965" cy="14343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4045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3796D-E544-6262-2412-4DE9F0F3B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1356450" cy="1450757"/>
          </a:xfrm>
        </p:spPr>
        <p:txBody>
          <a:bodyPr/>
          <a:lstStyle/>
          <a:p>
            <a:r>
              <a:rPr lang="en-US" dirty="0"/>
              <a:t>State of the Workforce – Mockup Dashboard</a:t>
            </a:r>
            <a:endParaRPr lang="en-IN" dirty="0"/>
          </a:p>
        </p:txBody>
      </p:sp>
      <p:pic>
        <p:nvPicPr>
          <p:cNvPr id="8" name="Content Placeholder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4F82C34-B29B-BF6A-52A1-2083F56B681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954377"/>
            <a:ext cx="6428781" cy="3381636"/>
          </a:xfrm>
        </p:spPr>
      </p:pic>
      <p:pic>
        <p:nvPicPr>
          <p:cNvPr id="10" name="Content Placeholder 9" descr="Graphical user interface, chart, application&#10;&#10;Description automatically generated">
            <a:extLst>
              <a:ext uri="{FF2B5EF4-FFF2-40B4-BE49-F238E27FC236}">
                <a16:creationId xmlns:a16="http://schemas.microsoft.com/office/drawing/2014/main" id="{3A96F209-C1E6-55E2-D8FF-2934495B9BD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8779" y="2982222"/>
            <a:ext cx="5671671" cy="3279429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C5C7D15-C910-6EA0-6D05-2BCC52A9DBAB}"/>
              </a:ext>
            </a:extLst>
          </p:cNvPr>
          <p:cNvSpPr txBox="1"/>
          <p:nvPr/>
        </p:nvSpPr>
        <p:spPr>
          <a:xfrm>
            <a:off x="9098832" y="2573684"/>
            <a:ext cx="3001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/>
              <a:t>Drill-down view on TCS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992740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91097BE-A044-49F5-B5CA-AE183B956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(Week 3)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1E9392-71EA-4293-909F-1FE7DD38E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Add dynamic parameters, filters and other functionalities to the dashboard</a:t>
            </a:r>
          </a:p>
          <a:p>
            <a:r>
              <a:rPr lang="en-US" dirty="0"/>
              <a:t>Understand sentiment better: experimenting with different models, slicing and dicing the review data by job function, location etc., correlation of overall score with the sentiment</a:t>
            </a:r>
          </a:p>
          <a:p>
            <a:r>
              <a:rPr lang="en-US" dirty="0"/>
              <a:t>Topic Modelling: Sentiment by topic</a:t>
            </a:r>
          </a:p>
          <a:p>
            <a:r>
              <a:rPr lang="en-US" dirty="0"/>
              <a:t>Integrating the review data with the State of the Workforce dashboard</a:t>
            </a:r>
          </a:p>
          <a:p>
            <a:r>
              <a:rPr lang="en-US" dirty="0"/>
              <a:t>Text Summarization</a:t>
            </a:r>
          </a:p>
        </p:txBody>
      </p:sp>
      <p:sp>
        <p:nvSpPr>
          <p:cNvPr id="9" name="Freeform: Shape 8" descr="Plans">
            <a:extLst>
              <a:ext uri="{FF2B5EF4-FFF2-40B4-BE49-F238E27FC236}">
                <a16:creationId xmlns:a16="http://schemas.microsoft.com/office/drawing/2014/main" id="{F58CD26F-191E-FCA2-1711-177B390C329A}"/>
              </a:ext>
            </a:extLst>
          </p:cNvPr>
          <p:cNvSpPr/>
          <p:nvPr/>
        </p:nvSpPr>
        <p:spPr>
          <a:xfrm>
            <a:off x="4757976" y="2553504"/>
            <a:ext cx="515064" cy="75721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51" h="5073">
                <a:moveTo>
                  <a:pt x="1718" y="668"/>
                </a:moveTo>
                <a:cubicBezTo>
                  <a:pt x="1813" y="668"/>
                  <a:pt x="1892" y="604"/>
                  <a:pt x="1892" y="509"/>
                </a:cubicBezTo>
                <a:cubicBezTo>
                  <a:pt x="1892" y="413"/>
                  <a:pt x="1813" y="350"/>
                  <a:pt x="1718" y="350"/>
                </a:cubicBezTo>
                <a:cubicBezTo>
                  <a:pt x="1638" y="350"/>
                  <a:pt x="1558" y="413"/>
                  <a:pt x="1558" y="509"/>
                </a:cubicBezTo>
                <a:cubicBezTo>
                  <a:pt x="1558" y="604"/>
                  <a:pt x="1638" y="668"/>
                  <a:pt x="1718" y="668"/>
                </a:cubicBezTo>
                <a:close/>
                <a:moveTo>
                  <a:pt x="2242" y="700"/>
                </a:moveTo>
                <a:cubicBezTo>
                  <a:pt x="2227" y="636"/>
                  <a:pt x="2227" y="573"/>
                  <a:pt x="2227" y="509"/>
                </a:cubicBezTo>
                <a:cubicBezTo>
                  <a:pt x="2227" y="222"/>
                  <a:pt x="2004" y="0"/>
                  <a:pt x="1733" y="0"/>
                </a:cubicBezTo>
                <a:cubicBezTo>
                  <a:pt x="1447" y="0"/>
                  <a:pt x="1209" y="222"/>
                  <a:pt x="1209" y="509"/>
                </a:cubicBezTo>
                <a:lnTo>
                  <a:pt x="1209" y="700"/>
                </a:lnTo>
                <a:lnTo>
                  <a:pt x="238" y="700"/>
                </a:lnTo>
                <a:cubicBezTo>
                  <a:pt x="111" y="700"/>
                  <a:pt x="0" y="811"/>
                  <a:pt x="0" y="938"/>
                </a:cubicBezTo>
                <a:lnTo>
                  <a:pt x="0" y="4835"/>
                </a:lnTo>
                <a:cubicBezTo>
                  <a:pt x="0" y="4962"/>
                  <a:pt x="111" y="5073"/>
                  <a:pt x="238" y="5073"/>
                </a:cubicBezTo>
                <a:lnTo>
                  <a:pt x="3212" y="5073"/>
                </a:lnTo>
                <a:cubicBezTo>
                  <a:pt x="3340" y="5073"/>
                  <a:pt x="3451" y="4962"/>
                  <a:pt x="3451" y="4835"/>
                </a:cubicBezTo>
                <a:lnTo>
                  <a:pt x="3451" y="938"/>
                </a:lnTo>
                <a:cubicBezTo>
                  <a:pt x="3451" y="795"/>
                  <a:pt x="3340" y="700"/>
                  <a:pt x="3212" y="700"/>
                </a:cubicBezTo>
                <a:close/>
                <a:moveTo>
                  <a:pt x="1367" y="509"/>
                </a:moveTo>
                <a:cubicBezTo>
                  <a:pt x="1367" y="318"/>
                  <a:pt x="1527" y="159"/>
                  <a:pt x="1733" y="159"/>
                </a:cubicBezTo>
                <a:cubicBezTo>
                  <a:pt x="1908" y="159"/>
                  <a:pt x="2067" y="318"/>
                  <a:pt x="2067" y="509"/>
                </a:cubicBezTo>
                <a:cubicBezTo>
                  <a:pt x="2067" y="716"/>
                  <a:pt x="2067" y="1082"/>
                  <a:pt x="2497" y="1193"/>
                </a:cubicBezTo>
                <a:cubicBezTo>
                  <a:pt x="2624" y="1225"/>
                  <a:pt x="2719" y="1336"/>
                  <a:pt x="2736" y="1479"/>
                </a:cubicBezTo>
                <a:lnTo>
                  <a:pt x="715" y="1479"/>
                </a:lnTo>
                <a:cubicBezTo>
                  <a:pt x="731" y="1352"/>
                  <a:pt x="811" y="1225"/>
                  <a:pt x="938" y="1193"/>
                </a:cubicBezTo>
                <a:cubicBezTo>
                  <a:pt x="1367" y="1082"/>
                  <a:pt x="1367" y="716"/>
                  <a:pt x="1367" y="509"/>
                </a:cubicBezTo>
                <a:close/>
                <a:moveTo>
                  <a:pt x="668" y="1638"/>
                </a:moveTo>
                <a:lnTo>
                  <a:pt x="2767" y="1638"/>
                </a:lnTo>
                <a:cubicBezTo>
                  <a:pt x="2846" y="1638"/>
                  <a:pt x="2894" y="1591"/>
                  <a:pt x="2894" y="1511"/>
                </a:cubicBezTo>
                <a:cubicBezTo>
                  <a:pt x="2894" y="1383"/>
                  <a:pt x="2846" y="1256"/>
                  <a:pt x="2767" y="1177"/>
                </a:cubicBezTo>
                <a:lnTo>
                  <a:pt x="2879" y="1177"/>
                </a:lnTo>
                <a:cubicBezTo>
                  <a:pt x="2910" y="1177"/>
                  <a:pt x="2926" y="1177"/>
                  <a:pt x="2942" y="1193"/>
                </a:cubicBezTo>
                <a:cubicBezTo>
                  <a:pt x="2958" y="1209"/>
                  <a:pt x="2974" y="1240"/>
                  <a:pt x="2974" y="1256"/>
                </a:cubicBezTo>
                <a:lnTo>
                  <a:pt x="2974" y="4517"/>
                </a:lnTo>
                <a:cubicBezTo>
                  <a:pt x="2974" y="4564"/>
                  <a:pt x="2926" y="4596"/>
                  <a:pt x="2879" y="4596"/>
                </a:cubicBezTo>
                <a:lnTo>
                  <a:pt x="556" y="4596"/>
                </a:lnTo>
                <a:cubicBezTo>
                  <a:pt x="509" y="4596"/>
                  <a:pt x="477" y="4564"/>
                  <a:pt x="477" y="4517"/>
                </a:cubicBezTo>
                <a:lnTo>
                  <a:pt x="477" y="1256"/>
                </a:lnTo>
                <a:cubicBezTo>
                  <a:pt x="477" y="1209"/>
                  <a:pt x="509" y="1177"/>
                  <a:pt x="556" y="1177"/>
                </a:cubicBezTo>
                <a:lnTo>
                  <a:pt x="683" y="1177"/>
                </a:lnTo>
                <a:cubicBezTo>
                  <a:pt x="604" y="1272"/>
                  <a:pt x="556" y="1383"/>
                  <a:pt x="556" y="1511"/>
                </a:cubicBezTo>
                <a:cubicBezTo>
                  <a:pt x="556" y="1574"/>
                  <a:pt x="604" y="1638"/>
                  <a:pt x="668" y="1638"/>
                </a:cubicBezTo>
                <a:close/>
                <a:moveTo>
                  <a:pt x="3292" y="938"/>
                </a:moveTo>
                <a:lnTo>
                  <a:pt x="3292" y="4835"/>
                </a:lnTo>
                <a:cubicBezTo>
                  <a:pt x="3292" y="4883"/>
                  <a:pt x="3244" y="4915"/>
                  <a:pt x="3212" y="4915"/>
                </a:cubicBezTo>
                <a:lnTo>
                  <a:pt x="238" y="4915"/>
                </a:lnTo>
                <a:cubicBezTo>
                  <a:pt x="191" y="4915"/>
                  <a:pt x="159" y="4883"/>
                  <a:pt x="159" y="4835"/>
                </a:cubicBezTo>
                <a:lnTo>
                  <a:pt x="159" y="938"/>
                </a:lnTo>
                <a:cubicBezTo>
                  <a:pt x="159" y="891"/>
                  <a:pt x="191" y="859"/>
                  <a:pt x="238" y="859"/>
                </a:cubicBezTo>
                <a:lnTo>
                  <a:pt x="1161" y="859"/>
                </a:lnTo>
                <a:cubicBezTo>
                  <a:pt x="1129" y="922"/>
                  <a:pt x="1065" y="986"/>
                  <a:pt x="986" y="1018"/>
                </a:cubicBezTo>
                <a:lnTo>
                  <a:pt x="970" y="1018"/>
                </a:lnTo>
                <a:lnTo>
                  <a:pt x="556" y="1018"/>
                </a:lnTo>
                <a:cubicBezTo>
                  <a:pt x="429" y="1018"/>
                  <a:pt x="318" y="1129"/>
                  <a:pt x="318" y="1256"/>
                </a:cubicBezTo>
                <a:lnTo>
                  <a:pt x="318" y="4517"/>
                </a:lnTo>
                <a:cubicBezTo>
                  <a:pt x="318" y="4644"/>
                  <a:pt x="429" y="4755"/>
                  <a:pt x="556" y="4755"/>
                </a:cubicBezTo>
                <a:lnTo>
                  <a:pt x="2879" y="4755"/>
                </a:lnTo>
                <a:cubicBezTo>
                  <a:pt x="3022" y="4755"/>
                  <a:pt x="3133" y="4644"/>
                  <a:pt x="3133" y="4517"/>
                </a:cubicBezTo>
                <a:lnTo>
                  <a:pt x="3133" y="1256"/>
                </a:lnTo>
                <a:cubicBezTo>
                  <a:pt x="3133" y="1193"/>
                  <a:pt x="3101" y="1129"/>
                  <a:pt x="3054" y="1082"/>
                </a:cubicBezTo>
                <a:cubicBezTo>
                  <a:pt x="3006" y="1034"/>
                  <a:pt x="2958" y="1018"/>
                  <a:pt x="2879" y="1018"/>
                </a:cubicBezTo>
                <a:lnTo>
                  <a:pt x="2465" y="1018"/>
                </a:lnTo>
                <a:cubicBezTo>
                  <a:pt x="2370" y="986"/>
                  <a:pt x="2306" y="922"/>
                  <a:pt x="2274" y="859"/>
                </a:cubicBezTo>
                <a:lnTo>
                  <a:pt x="3212" y="859"/>
                </a:lnTo>
                <a:cubicBezTo>
                  <a:pt x="3244" y="859"/>
                  <a:pt x="3292" y="891"/>
                  <a:pt x="3292" y="938"/>
                </a:cubicBezTo>
                <a:close/>
                <a:moveTo>
                  <a:pt x="1400" y="3737"/>
                </a:moveTo>
                <a:cubicBezTo>
                  <a:pt x="1415" y="3754"/>
                  <a:pt x="1431" y="3769"/>
                  <a:pt x="1447" y="3769"/>
                </a:cubicBezTo>
                <a:cubicBezTo>
                  <a:pt x="1463" y="3769"/>
                  <a:pt x="1495" y="3754"/>
                  <a:pt x="1510" y="3737"/>
                </a:cubicBezTo>
                <a:lnTo>
                  <a:pt x="2560" y="2688"/>
                </a:lnTo>
                <a:cubicBezTo>
                  <a:pt x="2592" y="2656"/>
                  <a:pt x="2592" y="2592"/>
                  <a:pt x="2560" y="2561"/>
                </a:cubicBezTo>
                <a:cubicBezTo>
                  <a:pt x="2545" y="2545"/>
                  <a:pt x="2481" y="2545"/>
                  <a:pt x="2449" y="2561"/>
                </a:cubicBezTo>
                <a:lnTo>
                  <a:pt x="1447" y="3579"/>
                </a:lnTo>
                <a:lnTo>
                  <a:pt x="1018" y="3133"/>
                </a:lnTo>
                <a:cubicBezTo>
                  <a:pt x="986" y="3101"/>
                  <a:pt x="938" y="3101"/>
                  <a:pt x="906" y="3133"/>
                </a:cubicBezTo>
                <a:cubicBezTo>
                  <a:pt x="874" y="3165"/>
                  <a:pt x="874" y="3228"/>
                  <a:pt x="906" y="3245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dirty="0">
              <a:ln>
                <a:noFill/>
              </a:ln>
              <a:latin typeface="Arial" pitchFamily="18"/>
              <a:ea typeface="SimSun" pitchFamily="2"/>
              <a:cs typeface="Lucida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5670776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 Company All Hands_Win32_MS v3" id="{1F352A5D-0EBE-49A2-9FF7-DEF81AB6F3C6}" vid="{D35781EA-2188-4D84-8966-791644CE13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941CA7C-A0BF-44EF-B2E5-7539C3B9B0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E0A2CB4-6869-426F-8BC4-A32C90CBE26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4E879E6-8FFE-4154-8F2A-F7518B89B37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Classic company all hands presentation</Template>
  <TotalTime>280</TotalTime>
  <Words>206</Words>
  <Application>Microsoft Office PowerPoint</Application>
  <PresentationFormat>Widescreen</PresentationFormat>
  <Paragraphs>30</Paragraphs>
  <Slides>6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Wingdings</vt:lpstr>
      <vt:lpstr>RetrospectVTI</vt:lpstr>
      <vt:lpstr>Bitmap Image</vt:lpstr>
      <vt:lpstr>STATE OF THE WORKFORCE DASHBOARD  AND  TEXTUAL ANALYSIS OF EMPLOYEE REVIEWS</vt:lpstr>
      <vt:lpstr>Updates</vt:lpstr>
      <vt:lpstr>At an overall level </vt:lpstr>
      <vt:lpstr>Pros and Cons by Company </vt:lpstr>
      <vt:lpstr>State of the Workforce – Mockup Dashboard</vt:lpstr>
      <vt:lpstr>Next steps (Week 3)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TEXTUAL ANALYSIS OF EMPLOYEE REVIEWS</dc:title>
  <dc:creator>Anindita Das</dc:creator>
  <cp:lastModifiedBy>Anindita Das</cp:lastModifiedBy>
  <cp:revision>13</cp:revision>
  <dcterms:created xsi:type="dcterms:W3CDTF">2022-06-02T14:21:00Z</dcterms:created>
  <dcterms:modified xsi:type="dcterms:W3CDTF">2022-06-03T09:44:34Z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